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0"/>
  </p:notesMasterIdLst>
  <p:sldIdLst>
    <p:sldId id="333" r:id="rId2"/>
    <p:sldId id="334" r:id="rId3"/>
    <p:sldId id="341" r:id="rId4"/>
    <p:sldId id="342" r:id="rId5"/>
    <p:sldId id="343" r:id="rId6"/>
    <p:sldId id="351" r:id="rId7"/>
    <p:sldId id="353" r:id="rId8"/>
    <p:sldId id="355" r:id="rId9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42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4DB4B-7235-42B1-A924-9802C15922EF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7EDB5-CFE0-4C0D-9803-BB02B6068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96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24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126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609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172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67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5043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51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690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949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013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651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8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82031" y="46137"/>
            <a:ext cx="65168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Сроки проведения диагностических работ для обучающихся 10-х классов общеобразовательных организаций Республики Татарстан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9905" y="1941788"/>
            <a:ext cx="831076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A8246F"/>
                </a:solidFill>
              </a:rPr>
              <a:t>27 ноября (пятница) </a:t>
            </a:r>
            <a:r>
              <a:rPr lang="ru-RU" sz="1800" b="1" dirty="0"/>
              <a:t>– по русскому </a:t>
            </a:r>
            <a:r>
              <a:rPr lang="ru-RU" sz="1800" b="1" dirty="0" smtClean="0"/>
              <a:t>языку</a:t>
            </a:r>
            <a:endParaRPr lang="ru-RU" sz="1800" b="1" dirty="0"/>
          </a:p>
          <a:p>
            <a:pPr marL="285750" indent="-285750" algn="just">
              <a:lnSpc>
                <a:spcPct val="20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A8246F"/>
                </a:solidFill>
              </a:rPr>
              <a:t>3 декабря (четверг) </a:t>
            </a:r>
            <a:r>
              <a:rPr lang="ru-RU" sz="1800" b="1" dirty="0"/>
              <a:t>– по </a:t>
            </a:r>
            <a:r>
              <a:rPr lang="ru-RU" sz="1800" b="1" dirty="0" smtClean="0"/>
              <a:t>математике</a:t>
            </a:r>
            <a:endParaRPr lang="ru-RU" sz="1800" b="1" dirty="0"/>
          </a:p>
          <a:p>
            <a:pPr marL="285750" indent="-285750" algn="just">
              <a:lnSpc>
                <a:spcPct val="20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sz="1800" b="1" dirty="0" smtClean="0"/>
              <a:t>Диагностические работы по учебным предметам по выбору проводятся </a:t>
            </a:r>
            <a:r>
              <a:rPr lang="ru-RU" sz="1800" b="1" dirty="0" smtClean="0">
                <a:solidFill>
                  <a:srgbClr val="A8246F"/>
                </a:solidFill>
              </a:rPr>
              <a:t>во 2 полугодии 2020/2021 учебного года</a:t>
            </a:r>
          </a:p>
          <a:p>
            <a:pPr algn="just">
              <a:lnSpc>
                <a:spcPct val="150000"/>
              </a:lnSpc>
            </a:pPr>
            <a:endParaRPr lang="ru-RU" sz="1800" b="1" dirty="0" smtClean="0">
              <a:solidFill>
                <a:srgbClr val="A8246F"/>
              </a:solidFill>
            </a:endParaRPr>
          </a:p>
          <a:p>
            <a:pPr algn="just">
              <a:lnSpc>
                <a:spcPct val="150000"/>
              </a:lnSpc>
            </a:pPr>
            <a:endParaRPr lang="ru-RU" sz="1800" b="1" dirty="0">
              <a:solidFill>
                <a:srgbClr val="A824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7533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0864" y="1934016"/>
            <a:ext cx="818542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tx1"/>
              </a:buClr>
            </a:pPr>
            <a:r>
              <a:rPr lang="ru-RU" sz="1800" dirty="0" smtClean="0"/>
              <a:t>В связи с неблагоприятной санитарно-эпидемиологической обстановкой обучающиеся</a:t>
            </a:r>
            <a:r>
              <a:rPr lang="ru-RU" sz="1800" dirty="0"/>
              <a:t>, которые получают среднее общее образование </a:t>
            </a:r>
            <a:r>
              <a:rPr lang="ru-RU" sz="1800" b="1" dirty="0"/>
              <a:t>вне общеобразовательных организаций Республики Татарстан</a:t>
            </a:r>
            <a:r>
              <a:rPr lang="ru-RU" sz="1800" dirty="0"/>
              <a:t>, обучающиеся общеобразовательных организаций Республики Татарстан, которые находятся на </a:t>
            </a:r>
            <a:r>
              <a:rPr lang="ru-RU" sz="1800" b="1" dirty="0"/>
              <a:t>длительном лечении </a:t>
            </a:r>
            <a:r>
              <a:rPr lang="ru-RU" sz="1800" dirty="0"/>
              <a:t>в медицинских организациях, обучающиеся с </a:t>
            </a:r>
            <a:r>
              <a:rPr lang="ru-RU" sz="1800" b="1" dirty="0"/>
              <a:t>ограниченными возможностями здоровья</a:t>
            </a:r>
            <a:r>
              <a:rPr lang="ru-RU" sz="1800" dirty="0"/>
              <a:t>, обучающиеся, имеющие </a:t>
            </a:r>
            <a:r>
              <a:rPr lang="ru-RU" sz="1800" b="1" dirty="0"/>
              <a:t>уважительную причину </a:t>
            </a:r>
            <a:r>
              <a:rPr lang="ru-RU" sz="1800" dirty="0"/>
              <a:t>(болезнь, соревнования, олимпиады и иное), </a:t>
            </a:r>
            <a:r>
              <a:rPr lang="ru-RU" sz="1800" dirty="0" smtClean="0"/>
              <a:t>подтвержденную </a:t>
            </a:r>
            <a:r>
              <a:rPr lang="ru-RU" sz="1800" dirty="0"/>
              <a:t>документально, </a:t>
            </a:r>
            <a:r>
              <a:rPr lang="ru-RU" sz="1800" b="1" dirty="0">
                <a:solidFill>
                  <a:srgbClr val="A8246F"/>
                </a:solidFill>
              </a:rPr>
              <a:t>освобождаются от участия в диагностических </a:t>
            </a:r>
            <a:r>
              <a:rPr lang="ru-RU" sz="1800" b="1" dirty="0" smtClean="0">
                <a:solidFill>
                  <a:srgbClr val="A8246F"/>
                </a:solidFill>
              </a:rPr>
              <a:t>работах</a:t>
            </a:r>
            <a:endParaRPr lang="ru-RU" sz="1800" b="1" dirty="0">
              <a:solidFill>
                <a:srgbClr val="A8246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82031" y="46137"/>
            <a:ext cx="65168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 проведении диагностических работ для обучающихся 10-х классов общеобразовательных организаций Республики Татарстан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506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03649" y="46137"/>
            <a:ext cx="66092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Порядок проведения диагностических работ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программам основного общего образования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для обучающихся 10-х классов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Республике Татарстан в 2020 году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(далее – ДР-10)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3424" y="1840950"/>
            <a:ext cx="8229601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Цели проведения ДР-10:</a:t>
            </a:r>
          </a:p>
          <a:p>
            <a:pPr indent="450215" algn="just">
              <a:spcAft>
                <a:spcPts val="0"/>
              </a:spcAft>
            </a:pPr>
            <a:endParaRPr lang="ru-RU" sz="1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7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Обеспечение единства </a:t>
            </a:r>
            <a:r>
              <a:rPr lang="ru-RU" sz="1700" dirty="0">
                <a:solidFill>
                  <a:srgbClr val="000000"/>
                </a:solidFill>
                <a:ea typeface="Times New Roman" panose="02020603050405020304" pitchFamily="18" charset="0"/>
              </a:rPr>
              <a:t>образовательного пространства за счет использования единых диагностических материалов и единых критериев оценивания диагностических</a:t>
            </a:r>
            <a:r>
              <a:rPr lang="ru-RU" sz="1700" dirty="0">
                <a:ea typeface="Times New Roman" panose="02020603050405020304" pitchFamily="18" charset="0"/>
              </a:rPr>
              <a:t> </a:t>
            </a:r>
            <a:r>
              <a:rPr lang="ru-RU" sz="1700" dirty="0" smtClean="0">
                <a:ea typeface="Times New Roman" panose="02020603050405020304" pitchFamily="18" charset="0"/>
              </a:rPr>
              <a:t>работ.</a:t>
            </a:r>
            <a:endParaRPr lang="ru-RU" sz="17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700" dirty="0" smtClean="0">
                <a:ea typeface="Times New Roman" panose="02020603050405020304" pitchFamily="18" charset="0"/>
              </a:rPr>
              <a:t>Осуществление мониторинга </a:t>
            </a:r>
            <a:r>
              <a:rPr lang="ru-RU" sz="1700" dirty="0">
                <a:ea typeface="Times New Roman" panose="02020603050405020304" pitchFamily="18" charset="0"/>
              </a:rPr>
              <a:t>системы </a:t>
            </a:r>
            <a:r>
              <a:rPr lang="ru-RU" sz="1700" dirty="0">
                <a:solidFill>
                  <a:srgbClr val="000000"/>
                </a:solidFill>
                <a:ea typeface="Times New Roman" panose="02020603050405020304" pitchFamily="18" charset="0"/>
              </a:rPr>
              <a:t>образования Республики Татарстан</a:t>
            </a:r>
            <a:r>
              <a:rPr lang="ru-RU" sz="1700" dirty="0">
                <a:ea typeface="Times New Roman" panose="02020603050405020304" pitchFamily="18" charset="0"/>
              </a:rPr>
              <a:t>, в том числе мониторинга уровня подготовки обучающихся в соответствии с федеральными государственными образовательными </a:t>
            </a:r>
            <a:r>
              <a:rPr lang="ru-RU" sz="1700" dirty="0" smtClean="0">
                <a:ea typeface="Times New Roman" panose="02020603050405020304" pitchFamily="18" charset="0"/>
              </a:rPr>
              <a:t>стандартами.</a:t>
            </a:r>
            <a:endParaRPr lang="ru-RU" sz="17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7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Объективная оценка метапредметных </a:t>
            </a:r>
            <a:r>
              <a:rPr lang="ru-RU" sz="1700" dirty="0">
                <a:solidFill>
                  <a:srgbClr val="000000"/>
                </a:solidFill>
                <a:ea typeface="Times New Roman" panose="02020603050405020304" pitchFamily="18" charset="0"/>
              </a:rPr>
              <a:t>и предметных результатов освоения обучающимися образовательных программ основного общего образования в Республике Татарстан за 2019-2020 учебный </a:t>
            </a:r>
            <a:r>
              <a:rPr lang="ru-RU" sz="17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год.</a:t>
            </a:r>
            <a:endParaRPr lang="ru-RU" sz="17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2118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5325" y="1774275"/>
            <a:ext cx="8220075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Цели проведения ДР-10:</a:t>
            </a:r>
          </a:p>
          <a:p>
            <a:pPr indent="450215" algn="just">
              <a:spcAft>
                <a:spcPts val="0"/>
              </a:spcAft>
            </a:pPr>
            <a:endParaRPr lang="ru-RU" sz="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Выявление образовательных </a:t>
            </a:r>
            <a:r>
              <a:rPr lang="ru-RU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дефицитов обучающихся по итогам освоения образовательных программ основного общего образования и дальнейшего анализа полученных </a:t>
            </a:r>
            <a:r>
              <a:rPr lang="ru-RU" sz="1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результатов.</a:t>
            </a:r>
            <a:endParaRPr lang="ru-RU" sz="1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800" dirty="0" smtClean="0">
                <a:ea typeface="Times New Roman" panose="02020603050405020304" pitchFamily="18" charset="0"/>
              </a:rPr>
              <a:t>Организация работы </a:t>
            </a:r>
            <a:r>
              <a:rPr lang="ru-RU" sz="1800" dirty="0">
                <a:ea typeface="Times New Roman" panose="02020603050405020304" pitchFamily="18" charset="0"/>
              </a:rPr>
              <a:t>по устранению </a:t>
            </a:r>
            <a:r>
              <a:rPr lang="ru-RU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выявленных образовательных дефицитов </a:t>
            </a:r>
            <a:r>
              <a:rPr lang="ru-RU" sz="1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обучающихся.</a:t>
            </a:r>
            <a:endParaRPr lang="ru-RU" sz="1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800" dirty="0" smtClean="0">
                <a:ea typeface="Times New Roman" panose="02020603050405020304" pitchFamily="18" charset="0"/>
              </a:rPr>
              <a:t>Совершенствование преподавания </a:t>
            </a:r>
            <a:r>
              <a:rPr lang="ru-RU" sz="1800" dirty="0">
                <a:ea typeface="Times New Roman" panose="02020603050405020304" pitchFamily="18" charset="0"/>
              </a:rPr>
              <a:t>учебных предметов и повышения качества образования в образовательных организациях.</a:t>
            </a:r>
          </a:p>
          <a:p>
            <a:pPr indent="450215" algn="just">
              <a:spcAft>
                <a:spcPts val="0"/>
              </a:spcAft>
              <a:tabLst>
                <a:tab pos="450215" algn="l"/>
              </a:tabLst>
            </a:pPr>
            <a:endParaRPr lang="ru-RU" sz="1400" dirty="0"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450215" algn="l"/>
              </a:tabLst>
            </a:pP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Диагностические </a:t>
            </a:r>
            <a:r>
              <a:rPr lang="ru-RU" sz="1800" b="1" dirty="0">
                <a:solidFill>
                  <a:srgbClr val="A8246F"/>
                </a:solidFill>
                <a:ea typeface="Times New Roman" panose="02020603050405020304" pitchFamily="18" charset="0"/>
              </a:rPr>
              <a:t>работы проводятся </a:t>
            </a:r>
            <a:endParaRPr lang="ru-RU" sz="1800" b="1" dirty="0" smtClean="0">
              <a:solidFill>
                <a:srgbClr val="A8246F"/>
              </a:solidFill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450215" algn="l"/>
              </a:tabLst>
            </a:pP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по </a:t>
            </a:r>
            <a:r>
              <a:rPr lang="ru-RU" sz="1800" b="1" dirty="0">
                <a:solidFill>
                  <a:srgbClr val="A8246F"/>
                </a:solidFill>
                <a:ea typeface="Times New Roman" panose="02020603050405020304" pitchFamily="18" charset="0"/>
              </a:rPr>
              <a:t>контрольным измерительным </a:t>
            </a: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материалам</a:t>
            </a:r>
            <a:endParaRPr lang="ru-RU" sz="1800" b="1" dirty="0">
              <a:solidFill>
                <a:srgbClr val="A8246F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46137"/>
            <a:ext cx="66092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Порядок проведения диагностических работ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программам основного общего образования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для обучающихся 10-х классов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Республике Татарстан в 2020 году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(далее – ДР-10)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8133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-58638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Сроки </a:t>
            </a: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 продолжительность </a:t>
            </a: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проведения ДР-10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6335" y="1104801"/>
            <a:ext cx="798951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r>
              <a:rPr lang="ru-RU" sz="1600" dirty="0" smtClean="0">
                <a:ea typeface="Arial" panose="020B0604020202020204" pitchFamily="34" charset="0"/>
              </a:rPr>
              <a:t>Диагностические </a:t>
            </a:r>
            <a:r>
              <a:rPr lang="ru-RU" sz="1600" dirty="0">
                <a:ea typeface="Arial" panose="020B0604020202020204" pitchFamily="34" charset="0"/>
              </a:rPr>
              <a:t>работы проводятся в сроки, установленные приказом Министерства образования и науки Республики </a:t>
            </a:r>
            <a:r>
              <a:rPr lang="ru-RU" sz="1600" dirty="0" smtClean="0">
                <a:ea typeface="Arial" panose="020B0604020202020204" pitchFamily="34" charset="0"/>
              </a:rPr>
              <a:t>Татарстан</a:t>
            </a: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endParaRPr lang="ru-RU" sz="1600" dirty="0"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r>
              <a:rPr lang="ru-RU" sz="1600" dirty="0" smtClean="0">
                <a:ea typeface="Arial" panose="020B0604020202020204" pitchFamily="34" charset="0"/>
              </a:rPr>
              <a:t>Диагностические </a:t>
            </a:r>
            <a:r>
              <a:rPr lang="ru-RU" sz="1600" dirty="0">
                <a:ea typeface="Arial" panose="020B0604020202020204" pitchFamily="34" charset="0"/>
              </a:rPr>
              <a:t>работы начинаются </a:t>
            </a:r>
            <a:r>
              <a:rPr lang="ru-RU" sz="1600" b="1" dirty="0">
                <a:solidFill>
                  <a:srgbClr val="A8246F"/>
                </a:solidFill>
                <a:ea typeface="Arial" panose="020B0604020202020204" pitchFamily="34" charset="0"/>
              </a:rPr>
              <a:t>в 09.00 по местному </a:t>
            </a:r>
            <a:r>
              <a:rPr lang="ru-RU" sz="1600" b="1" dirty="0" smtClean="0">
                <a:solidFill>
                  <a:srgbClr val="A8246F"/>
                </a:solidFill>
                <a:ea typeface="Arial" panose="020B0604020202020204" pitchFamily="34" charset="0"/>
              </a:rPr>
              <a:t>времени</a:t>
            </a:r>
            <a:endParaRPr lang="ru-RU" sz="1600" b="1" dirty="0">
              <a:solidFill>
                <a:srgbClr val="A8246F"/>
              </a:solidFill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endParaRPr lang="ru-RU" sz="1600" dirty="0"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r>
              <a:rPr lang="ru-RU" sz="2000" b="1" dirty="0" smtClean="0">
                <a:ea typeface="Times New Roman" panose="02020603050405020304" pitchFamily="18" charset="0"/>
              </a:rPr>
              <a:t>Продолжительность </a:t>
            </a:r>
            <a:r>
              <a:rPr lang="ru-RU" sz="2000" b="1" dirty="0">
                <a:ea typeface="Times New Roman" panose="02020603050405020304" pitchFamily="18" charset="0"/>
              </a:rPr>
              <a:t>выполнения диагностических </a:t>
            </a:r>
            <a:r>
              <a:rPr lang="ru-RU" sz="2000" b="1" dirty="0" smtClean="0">
                <a:ea typeface="Times New Roman" panose="02020603050405020304" pitchFamily="18" charset="0"/>
              </a:rPr>
              <a:t>работ</a:t>
            </a: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endParaRPr lang="ru-RU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689631"/>
              </p:ext>
            </p:extLst>
          </p:nvPr>
        </p:nvGraphicFramePr>
        <p:xfrm>
          <a:off x="1600201" y="2879754"/>
          <a:ext cx="6713056" cy="2057400"/>
        </p:xfrm>
        <a:graphic>
          <a:graphicData uri="http://schemas.openxmlformats.org/drawingml/2006/table">
            <a:tbl>
              <a:tblPr firstRow="1" firstCol="1" bandRow="1"/>
              <a:tblGrid>
                <a:gridCol w="3320536">
                  <a:extLst>
                    <a:ext uri="{9D8B030D-6E8A-4147-A177-3AD203B41FA5}">
                      <a16:colId xmlns:a16="http://schemas.microsoft.com/office/drawing/2014/main" val="2310280209"/>
                    </a:ext>
                  </a:extLst>
                </a:gridCol>
                <a:gridCol w="3392520">
                  <a:extLst>
                    <a:ext uri="{9D8B030D-6E8A-4147-A177-3AD203B41FA5}">
                      <a16:colId xmlns:a16="http://schemas.microsoft.com/office/drawing/2014/main" val="17760451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Название учебного предмета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Продолжительность выполнения диагностической работы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74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solidFill>
                            <a:srgbClr val="A8246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solidFill>
                            <a:srgbClr val="A8246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55 минут (235 минут)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477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solidFill>
                            <a:srgbClr val="A8246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solidFill>
                            <a:srgbClr val="A8246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55 минут (235 минут)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37192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(180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31518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Информатика и ИКТ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часа 30 минут (150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40594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(180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7082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(180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0994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Химия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49263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3 часа (180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579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59849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36612"/>
            <a:ext cx="660926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Проверка диагностических работ участников осуществляется предметными комиссиями </a:t>
            </a:r>
            <a:endParaRPr lang="ru-RU" sz="22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</a:t>
            </a:r>
            <a:r>
              <a:rPr lang="ru-RU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соответствующим учебным </a:t>
            </a:r>
            <a:r>
              <a:rPr lang="ru-RU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предметам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8235" y="1290335"/>
            <a:ext cx="828962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800" dirty="0" smtClean="0">
                <a:ea typeface="Times New Roman" panose="02020603050405020304" pitchFamily="18" charset="0"/>
              </a:rPr>
              <a:t>Прием </a:t>
            </a:r>
            <a:r>
              <a:rPr lang="ru-RU" sz="1800" dirty="0">
                <a:ea typeface="Times New Roman" panose="02020603050405020304" pitchFamily="18" charset="0"/>
              </a:rPr>
              <a:t>и рассмотрение апелляций, перепроверки по результатам диагностических работ не предусмотрены.</a:t>
            </a:r>
          </a:p>
          <a:p>
            <a:pPr indent="450215" algn="just">
              <a:spcAft>
                <a:spcPts val="0"/>
              </a:spcAft>
            </a:pPr>
            <a:r>
              <a:rPr lang="ru-RU" sz="1800" dirty="0">
                <a:ea typeface="Times New Roman" panose="02020603050405020304" pitchFamily="18" charset="0"/>
              </a:rPr>
              <a:t> </a:t>
            </a:r>
          </a:p>
          <a:p>
            <a:pPr marL="450215" algn="just">
              <a:tabLst>
                <a:tab pos="-180340" algn="l"/>
                <a:tab pos="450215" algn="l"/>
                <a:tab pos="630555" algn="l"/>
              </a:tabLst>
            </a:pPr>
            <a:r>
              <a:rPr lang="ru-RU" sz="1800" b="1" dirty="0" smtClean="0"/>
              <a:t>К </a:t>
            </a:r>
            <a:r>
              <a:rPr lang="ru-RU" sz="1800" b="1" dirty="0"/>
              <a:t>проведению диагностических работ привлекаются</a:t>
            </a:r>
            <a:r>
              <a:rPr lang="ru-RU" sz="1800" b="1" dirty="0" smtClean="0"/>
              <a:t>:</a:t>
            </a:r>
          </a:p>
          <a:p>
            <a:pPr marL="450215" algn="just">
              <a:tabLst>
                <a:tab pos="-180340" algn="l"/>
                <a:tab pos="450215" algn="l"/>
                <a:tab pos="630555" algn="l"/>
              </a:tabLst>
            </a:pPr>
            <a:endParaRPr lang="ru-RU" sz="1800" dirty="0"/>
          </a:p>
          <a:p>
            <a:pPr indent="450215" algn="just">
              <a:tabLst>
                <a:tab pos="-180340" algn="l"/>
                <a:tab pos="450215" algn="l"/>
                <a:tab pos="630555" algn="l"/>
              </a:tabLst>
            </a:pPr>
            <a:r>
              <a:rPr lang="ru-RU" sz="1800" b="1" dirty="0">
                <a:solidFill>
                  <a:srgbClr val="A8246F"/>
                </a:solidFill>
              </a:rPr>
              <a:t>ответственный в ОО за проведение диагностических работ </a:t>
            </a:r>
            <a:r>
              <a:rPr lang="ru-RU" sz="1800" dirty="0"/>
              <a:t>(далее – ответственный в ОО), действующий на основании </a:t>
            </a:r>
            <a:r>
              <a:rPr lang="ru-RU" sz="1800" dirty="0" smtClean="0"/>
              <a:t>инструкции</a:t>
            </a:r>
            <a:endParaRPr lang="ru-RU" sz="1800" dirty="0"/>
          </a:p>
          <a:p>
            <a:pPr indent="450215" algn="just">
              <a:tabLst>
                <a:tab pos="-180340" algn="l"/>
                <a:tab pos="450215" algn="l"/>
                <a:tab pos="630555" algn="l"/>
              </a:tabLst>
            </a:pPr>
            <a:r>
              <a:rPr lang="ru-RU" sz="1800" b="1" dirty="0">
                <a:solidFill>
                  <a:srgbClr val="A8246F"/>
                </a:solidFill>
              </a:rPr>
              <a:t>организатор в аудитории проведения</a:t>
            </a:r>
            <a:r>
              <a:rPr lang="ru-RU" sz="1800" dirty="0"/>
              <a:t>, действующий на основании </a:t>
            </a:r>
            <a:r>
              <a:rPr lang="ru-RU" sz="1800" dirty="0" smtClean="0"/>
              <a:t>инструкции</a:t>
            </a:r>
            <a:endParaRPr lang="ru-RU" sz="1800" dirty="0"/>
          </a:p>
          <a:p>
            <a:pPr indent="450215" algn="just">
              <a:tabLst>
                <a:tab pos="-180340" algn="l"/>
                <a:tab pos="450215" algn="l"/>
                <a:tab pos="630555" algn="l"/>
              </a:tabLst>
            </a:pPr>
            <a:r>
              <a:rPr lang="ru-RU" sz="1800" b="1" dirty="0">
                <a:solidFill>
                  <a:srgbClr val="A8246F"/>
                </a:solidFill>
              </a:rPr>
              <a:t>технический специалист</a:t>
            </a:r>
            <a:r>
              <a:rPr lang="ru-RU" sz="1800" dirty="0"/>
              <a:t>, оказывающий информационно-технологическую помощь при подготовке и проведении </a:t>
            </a:r>
            <a:r>
              <a:rPr lang="ru-RU" sz="1800" dirty="0">
                <a:ea typeface="Arial" panose="020B0604020202020204" pitchFamily="34" charset="0"/>
              </a:rPr>
              <a:t>диагностических работ</a:t>
            </a:r>
            <a:r>
              <a:rPr lang="ru-RU" sz="1800" dirty="0"/>
              <a:t>, действующий на основании </a:t>
            </a:r>
            <a:r>
              <a:rPr lang="ru-RU" sz="1800" dirty="0" smtClean="0"/>
              <a:t>инструкции</a:t>
            </a:r>
          </a:p>
          <a:p>
            <a:pPr indent="450215" algn="just">
              <a:tabLst>
                <a:tab pos="-180340" algn="l"/>
                <a:tab pos="450215" algn="l"/>
                <a:tab pos="630555" algn="l"/>
              </a:tabLst>
            </a:pP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9926493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-20538"/>
            <a:ext cx="66092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Порядок проведения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диагностических работ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9950" y="1062776"/>
            <a:ext cx="7516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A8246F"/>
                </a:solidFill>
                <a:ea typeface="Arial" panose="020B0604020202020204" pitchFamily="34" charset="0"/>
              </a:rPr>
              <a:t>Диагностические </a:t>
            </a:r>
            <a:r>
              <a:rPr lang="ru-RU" sz="1800" b="1" dirty="0">
                <a:solidFill>
                  <a:srgbClr val="A8246F"/>
                </a:solidFill>
                <a:ea typeface="Arial" panose="020B0604020202020204" pitchFamily="34" charset="0"/>
              </a:rPr>
              <a:t>работы</a:t>
            </a:r>
            <a:r>
              <a:rPr lang="ru-RU" sz="1800" b="1" dirty="0">
                <a:solidFill>
                  <a:srgbClr val="A8246F"/>
                </a:solidFill>
                <a:ea typeface="Times New Roman" panose="02020603050405020304" pitchFamily="18" charset="0"/>
              </a:rPr>
              <a:t> проводятся на территории Республики Татарстан в </a:t>
            </a: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ОО</a:t>
            </a:r>
            <a:endParaRPr lang="ru-RU" sz="1800" b="1" dirty="0">
              <a:solidFill>
                <a:srgbClr val="A8246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412" y="1812786"/>
            <a:ext cx="82515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b="1" dirty="0">
                <a:ea typeface="Times New Roman" panose="02020603050405020304" pitchFamily="18" charset="0"/>
              </a:rPr>
              <a:t>В аудиториях проведения должны быть: </a:t>
            </a:r>
            <a:endParaRPr lang="ru-RU" sz="1600" b="1" dirty="0" smtClean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ea typeface="Times New Roman" panose="02020603050405020304" pitchFamily="18" charset="0"/>
              </a:rPr>
              <a:t>ноутбук или компьютер для подключению к </a:t>
            </a:r>
            <a:r>
              <a:rPr lang="en-US" sz="1600" dirty="0">
                <a:ea typeface="Times New Roman" panose="02020603050405020304" pitchFamily="18" charset="0"/>
              </a:rPr>
              <a:t>zoom</a:t>
            </a:r>
            <a:r>
              <a:rPr lang="ru-RU" sz="1600" dirty="0"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ea typeface="Times New Roman" panose="02020603050405020304" pitchFamily="18" charset="0"/>
              </a:rPr>
              <a:t>конференции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ea typeface="Times New Roman" panose="02020603050405020304" pitchFamily="18" charset="0"/>
              </a:rPr>
              <a:t>рабочее место для организатора в </a:t>
            </a:r>
            <a:r>
              <a:rPr lang="ru-RU" sz="1600" dirty="0" smtClean="0">
                <a:ea typeface="Times New Roman" panose="02020603050405020304" pitchFamily="18" charset="0"/>
              </a:rPr>
              <a:t>аудитории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ea typeface="Times New Roman" panose="02020603050405020304" pitchFamily="18" charset="0"/>
              </a:rPr>
              <a:t>настроенные на точное время часы, находящиеся в поле зрения участников диагностических </a:t>
            </a:r>
            <a:r>
              <a:rPr lang="ru-RU" sz="1600" dirty="0" smtClean="0">
                <a:ea typeface="Times New Roman" panose="02020603050405020304" pitchFamily="18" charset="0"/>
              </a:rPr>
              <a:t>работ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ea typeface="Times New Roman" panose="02020603050405020304" pitchFamily="18" charset="0"/>
              </a:rPr>
              <a:t>закрыты стенды, плакаты и иные материалы со справочно-познавательной информацией по соответствующим учебным предметам (в день проведения диагностических работ</a:t>
            </a:r>
            <a:r>
              <a:rPr lang="ru-RU" sz="1600" dirty="0" smtClean="0">
                <a:ea typeface="Times New Roman" panose="02020603050405020304" pitchFamily="18" charset="0"/>
              </a:rPr>
              <a:t>)</a:t>
            </a:r>
            <a:endParaRPr lang="ru-RU" sz="16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8050" y="4220478"/>
            <a:ext cx="80295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>
                <a:ea typeface="Times New Roman" panose="02020603050405020304" pitchFamily="18" charset="0"/>
              </a:rPr>
              <a:t>Аудитории, выделяемые для проведения диагностических работ, </a:t>
            </a:r>
            <a:r>
              <a:rPr lang="ru-RU" sz="1600" b="1" dirty="0">
                <a:solidFill>
                  <a:srgbClr val="A8246F"/>
                </a:solidFill>
                <a:ea typeface="Times New Roman" panose="02020603050405020304" pitchFamily="18" charset="0"/>
              </a:rPr>
              <a:t>оснащаются</a:t>
            </a:r>
            <a:r>
              <a:rPr lang="ru-RU" sz="1600" dirty="0"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sz="800" dirty="0" smtClean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b="1" dirty="0" smtClean="0">
                <a:ea typeface="Times New Roman" panose="02020603050405020304" pitchFamily="18" charset="0"/>
              </a:rPr>
              <a:t>по </a:t>
            </a:r>
            <a:r>
              <a:rPr lang="ru-RU" sz="1600" b="1" dirty="0">
                <a:ea typeface="Times New Roman" panose="02020603050405020304" pitchFamily="18" charset="0"/>
              </a:rPr>
              <a:t>русскому языку </a:t>
            </a:r>
            <a:r>
              <a:rPr lang="ru-RU" sz="1600" dirty="0">
                <a:ea typeface="Times New Roman" panose="02020603050405020304" pitchFamily="18" charset="0"/>
              </a:rPr>
              <a:t>– </a:t>
            </a:r>
            <a:r>
              <a:rPr lang="ru-RU" sz="1600" b="1" dirty="0">
                <a:solidFill>
                  <a:srgbClr val="A8246F"/>
                </a:solidFill>
                <a:ea typeface="Times New Roman" panose="02020603050405020304" pitchFamily="18" charset="0"/>
              </a:rPr>
              <a:t>средствами воспроизведения </a:t>
            </a:r>
            <a:r>
              <a:rPr lang="ru-RU" sz="16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аудиозаписи</a:t>
            </a:r>
            <a:endParaRPr lang="ru-RU" sz="1600" b="1" dirty="0">
              <a:solidFill>
                <a:srgbClr val="A8246F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2001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1050" y="1368162"/>
            <a:ext cx="818197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Aft>
                <a:spcPts val="0"/>
              </a:spcAft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Во время проведения диагностических работ </a:t>
            </a:r>
            <a:r>
              <a:rPr lang="ru-RU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на рабочем столе участников </a:t>
            </a:r>
            <a:r>
              <a:rPr lang="ru-RU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диагностических работ</a:t>
            </a:r>
            <a:r>
              <a:rPr lang="ru-RU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помимо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материалов 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проведения </a:t>
            </a:r>
            <a:r>
              <a:rPr lang="ru-RU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диагностических работ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A8246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находятся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algn="just">
              <a:spcAft>
                <a:spcPts val="0"/>
              </a:spcAft>
            </a:pPr>
            <a:endParaRPr lang="ru-RU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документ, удостоверяющий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личность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endParaRPr lang="ru-RU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гелиевая или капиллярная ручка с чернилами черного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цвета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endParaRPr lang="ru-RU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лекарства и питание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(при необходимости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)</a:t>
            </a:r>
            <a:endParaRPr lang="ru-RU" sz="2000" dirty="0" smtClean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endParaRPr lang="ru-RU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черновики, выданные организатором в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аудитории</a:t>
            </a:r>
            <a:endParaRPr lang="ru-RU" sz="20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9" y="-20538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Порядок проведения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диагностических работ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389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</TotalTime>
  <Words>540</Words>
  <Application>Microsoft Office PowerPoint</Application>
  <PresentationFormat>Экран (16:9)</PresentationFormat>
  <Paragraphs>91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Wingdings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Начальное общее образование  в Республике Татарстан</dc:title>
  <dc:creator>Гульфия Ахвердиева</dc:creator>
  <cp:lastModifiedBy>Лилия</cp:lastModifiedBy>
  <cp:revision>122</cp:revision>
  <cp:lastPrinted>2020-01-27T11:46:39Z</cp:lastPrinted>
  <dcterms:created xsi:type="dcterms:W3CDTF">2020-01-27T06:48:01Z</dcterms:created>
  <dcterms:modified xsi:type="dcterms:W3CDTF">2020-11-23T08:51:11Z</dcterms:modified>
</cp:coreProperties>
</file>